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5"/>
  </p:handoutMasterIdLst>
  <p:sldIdLst>
    <p:sldId id="256" r:id="rId2"/>
    <p:sldId id="290" r:id="rId3"/>
    <p:sldId id="291" r:id="rId4"/>
    <p:sldId id="292" r:id="rId5"/>
    <p:sldId id="300" r:id="rId6"/>
    <p:sldId id="318" r:id="rId7"/>
    <p:sldId id="293" r:id="rId8"/>
    <p:sldId id="266" r:id="rId9"/>
    <p:sldId id="257" r:id="rId10"/>
    <p:sldId id="258" r:id="rId11"/>
    <p:sldId id="259" r:id="rId12"/>
    <p:sldId id="263" r:id="rId13"/>
    <p:sldId id="314" r:id="rId14"/>
    <p:sldId id="264" r:id="rId15"/>
    <p:sldId id="306" r:id="rId16"/>
    <p:sldId id="307" r:id="rId17"/>
    <p:sldId id="308" r:id="rId18"/>
    <p:sldId id="309" r:id="rId19"/>
    <p:sldId id="310" r:id="rId20"/>
    <p:sldId id="268" r:id="rId21"/>
    <p:sldId id="295" r:id="rId22"/>
    <p:sldId id="269" r:id="rId23"/>
    <p:sldId id="270" r:id="rId24"/>
    <p:sldId id="317" r:id="rId25"/>
    <p:sldId id="272" r:id="rId26"/>
    <p:sldId id="315" r:id="rId27"/>
    <p:sldId id="311" r:id="rId28"/>
    <p:sldId id="316" r:id="rId29"/>
    <p:sldId id="273" r:id="rId30"/>
    <p:sldId id="278" r:id="rId31"/>
    <p:sldId id="279" r:id="rId32"/>
    <p:sldId id="312" r:id="rId33"/>
    <p:sldId id="280" r:id="rId34"/>
    <p:sldId id="313" r:id="rId35"/>
    <p:sldId id="320" r:id="rId36"/>
    <p:sldId id="302" r:id="rId37"/>
    <p:sldId id="303" r:id="rId38"/>
    <p:sldId id="304" r:id="rId39"/>
    <p:sldId id="305" r:id="rId40"/>
    <p:sldId id="284" r:id="rId41"/>
    <p:sldId id="319" r:id="rId42"/>
    <p:sldId id="285" r:id="rId43"/>
    <p:sldId id="28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0C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97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3D181-F1FF-4E52-9FB4-A11C4D5F2D1C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96C7E5-C4D6-4F2A-93A0-860D283BDDD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237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BCA0B-2BE3-40BB-AA81-50BBE2B73250}" type="datetimeFigureOut">
              <a:rPr lang="en-US" smtClean="0"/>
              <a:pPr/>
              <a:t>6/29/2011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B96ACA-6457-4549-86B8-698B3C794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openlibrary.org/books/DL" TargetMode="External"/><Relationship Id="rId2" Type="http://schemas.openxmlformats.org/officeDocument/2006/relationships/hyperlink" Target="http://www.ican-ngr.org/documents/SCAL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dpsa.gov.za/g2g/dpsa-old/documents/gics/consultant%20fees%20.Jan" TargetMode="External"/><Relationship Id="rId4" Type="http://schemas.openxmlformats.org/officeDocument/2006/relationships/hyperlink" Target="http://www.ecs@.co/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676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F0"/>
                </a:solidFill>
                <a:latin typeface="Comic Sans MS"/>
                <a:ea typeface="Calibri"/>
                <a:cs typeface="Arial"/>
              </a:rPr>
              <a:t/>
            </a:r>
            <a:br>
              <a:rPr lang="en-US" b="1" dirty="0">
                <a:solidFill>
                  <a:srgbClr val="00B0F0"/>
                </a:solidFill>
                <a:latin typeface="Comic Sans MS"/>
                <a:ea typeface="Calibri"/>
                <a:cs typeface="Arial"/>
              </a:rPr>
            </a:br>
            <a:r>
              <a:rPr lang="en-US" b="1" dirty="0" smtClean="0">
                <a:solidFill>
                  <a:srgbClr val="00B0F0"/>
                </a:solidFill>
                <a:latin typeface="Comic Sans MS"/>
                <a:ea typeface="Calibri"/>
                <a:cs typeface="Arial"/>
              </a:rPr>
              <a:t>INFORMATION TECHNOLOGY SERVICES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28800"/>
            <a:ext cx="9144000" cy="44196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8000" b="1" dirty="0" smtClean="0">
                <a:solidFill>
                  <a:srgbClr val="0070C0"/>
                </a:solidFill>
                <a:latin typeface="Algerian" pitchFamily="82" charset="0"/>
              </a:rPr>
              <a:t>SCALE OF PROFESSIONAL CHARGES</a:t>
            </a:r>
            <a:endParaRPr lang="en-US" sz="8000" b="1" dirty="0">
              <a:solidFill>
                <a:srgbClr val="0070C0"/>
              </a:solidFill>
              <a:latin typeface="Algerian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248400"/>
            <a:ext cx="91440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Bradley Hand ITC" pitchFamily="66" charset="0"/>
              </a:rPr>
              <a:t>PRESENTED BY: ABIMBOLA SALAKO, Ph.D., FNCS, C.itp</a:t>
            </a:r>
            <a:endParaRPr lang="en-US" sz="2400" b="1" dirty="0">
              <a:solidFill>
                <a:schemeClr val="bg1"/>
              </a:solidFill>
              <a:latin typeface="Bradley Hand ITC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155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155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0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2" dur="1155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BACKGROUND AND HISTORY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 sz="44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4400" b="1" dirty="0" err="1" smtClean="0"/>
              <a:t>Olayinka</a:t>
            </a:r>
            <a:r>
              <a:rPr lang="en-US" sz="4400" b="1" dirty="0" smtClean="0"/>
              <a:t>/</a:t>
            </a:r>
            <a:r>
              <a:rPr lang="en-US" sz="4400" b="1" dirty="0" err="1" smtClean="0"/>
              <a:t>Aghanenu</a:t>
            </a:r>
            <a:r>
              <a:rPr lang="en-US" sz="4400" b="1" dirty="0" smtClean="0"/>
              <a:t> – June 2008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 err="1" smtClean="0"/>
              <a:t>Uwaje</a:t>
            </a:r>
            <a:r>
              <a:rPr lang="en-US" sz="4400" b="1" dirty="0" smtClean="0"/>
              <a:t> – May 2009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 smtClean="0"/>
              <a:t>RR&amp;C Comm. – Mar. 2010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 smtClean="0"/>
              <a:t>Members Input – Aug. 2010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400" b="1" dirty="0" smtClean="0"/>
              <a:t>Council Final Approval – Mar. 2011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85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7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7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NEED FOR SCALE OF CHARGES 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70C0"/>
                </a:solidFill>
              </a:rPr>
              <a:t>To aid in the regulation and control of IT practice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70C0"/>
                </a:solidFill>
              </a:rPr>
              <a:t>To promote growth in IT practice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70C0"/>
                </a:solidFill>
              </a:rPr>
              <a:t>To provide a uniform standard in conformity with those established by other professional bodies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70C0"/>
                </a:solidFill>
              </a:rPr>
              <a:t>To provide benchmark for project cost estimation and project planning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70C0"/>
                </a:solidFill>
              </a:rPr>
              <a:t>To safeguard the financial interest of both IT </a:t>
            </a:r>
            <a:r>
              <a:rPr lang="en-US" b="1" dirty="0" err="1" smtClean="0">
                <a:solidFill>
                  <a:srgbClr val="0070C0"/>
                </a:solidFill>
              </a:rPr>
              <a:t>practicianers</a:t>
            </a:r>
            <a:r>
              <a:rPr lang="en-US" b="1" dirty="0" smtClean="0">
                <a:solidFill>
                  <a:srgbClr val="0070C0"/>
                </a:solidFill>
              </a:rPr>
              <a:t> and their clients</a:t>
            </a:r>
          </a:p>
          <a:p>
            <a:pPr>
              <a:buFont typeface="Wingdings" pitchFamily="2" charset="2"/>
              <a:buChar char="v"/>
            </a:pPr>
            <a:r>
              <a:rPr lang="en-US" b="1" dirty="0" smtClean="0">
                <a:solidFill>
                  <a:srgbClr val="0070C0"/>
                </a:solidFill>
              </a:rPr>
              <a:t>To provide a standard for dispute resolution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Scope of Coverage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n-US" sz="4400" b="1" dirty="0" smtClean="0">
                <a:solidFill>
                  <a:srgbClr val="0070C0"/>
                </a:solidFill>
              </a:rPr>
              <a:t>All consulting services in IT</a:t>
            </a:r>
          </a:p>
          <a:p>
            <a:pPr>
              <a:buFont typeface="Wingdings" pitchFamily="2" charset="2"/>
              <a:buChar char="ü"/>
            </a:pPr>
            <a:r>
              <a:rPr lang="en-US" sz="4400" b="1" dirty="0" smtClean="0">
                <a:solidFill>
                  <a:srgbClr val="0070C0"/>
                </a:solidFill>
              </a:rPr>
              <a:t>Corporate Organizations</a:t>
            </a:r>
          </a:p>
          <a:p>
            <a:pPr>
              <a:buFont typeface="Wingdings" pitchFamily="2" charset="2"/>
              <a:buChar char="ü"/>
            </a:pPr>
            <a:r>
              <a:rPr lang="en-US" sz="4400" b="1" dirty="0" smtClean="0">
                <a:solidFill>
                  <a:srgbClr val="0070C0"/>
                </a:solidFill>
              </a:rPr>
              <a:t>Individual Consultants</a:t>
            </a:r>
          </a:p>
          <a:p>
            <a:pPr>
              <a:buFont typeface="Wingdings" pitchFamily="2" charset="2"/>
              <a:buChar char="ü"/>
            </a:pPr>
            <a:r>
              <a:rPr lang="en-US" sz="4400" b="1" dirty="0" smtClean="0">
                <a:solidFill>
                  <a:srgbClr val="0070C0"/>
                </a:solidFill>
              </a:rPr>
              <a:t>Long and Short-term Projects</a:t>
            </a:r>
          </a:p>
          <a:p>
            <a:pPr>
              <a:buFont typeface="Wingdings" pitchFamily="2" charset="2"/>
              <a:buChar char="ü"/>
            </a:pPr>
            <a:r>
              <a:rPr lang="en-US" sz="4400" b="1" dirty="0" smtClean="0">
                <a:solidFill>
                  <a:srgbClr val="0070C0"/>
                </a:solidFill>
              </a:rPr>
              <a:t>Exclusions:</a:t>
            </a:r>
          </a:p>
          <a:p>
            <a:pPr lvl="2"/>
            <a:r>
              <a:rPr lang="en-US" sz="4400" b="1" dirty="0" smtClean="0">
                <a:solidFill>
                  <a:srgbClr val="0070C0"/>
                </a:solidFill>
              </a:rPr>
              <a:t>Purchase or Lease of project materials</a:t>
            </a:r>
          </a:p>
          <a:p>
            <a:pPr lvl="2"/>
            <a:r>
              <a:rPr lang="en-US" sz="4400" b="1" dirty="0" smtClean="0">
                <a:solidFill>
                  <a:srgbClr val="0070C0"/>
                </a:solidFill>
              </a:rPr>
              <a:t>Consultant’s Reimbursable Expenses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500"/>
                            </p:stCondLst>
                            <p:childTnLst>
                              <p:par>
                                <p:cTn id="4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KEY AREAS OF IT CONSULTING SERVICES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990600"/>
          <a:ext cx="9144000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5334"/>
                <a:gridCol w="795866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1.</a:t>
                      </a:r>
                      <a:endParaRPr lang="en-US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IT POLICY AND ARCHITECTURE PLANNING</a:t>
                      </a:r>
                      <a:endParaRPr lang="en-US" sz="4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2.</a:t>
                      </a:r>
                      <a:endParaRPr lang="en-US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HARDWARE INTEGRATION &amp; MAINTENANCE SERVICES</a:t>
                      </a:r>
                      <a:endParaRPr lang="en-US" sz="4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3.</a:t>
                      </a:r>
                      <a:endParaRPr lang="en-US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NETWORKING</a:t>
                      </a:r>
                      <a:endParaRPr lang="en-US" sz="4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4.</a:t>
                      </a:r>
                      <a:endParaRPr lang="en-US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SOFTWARE</a:t>
                      </a:r>
                      <a:endParaRPr lang="en-US" sz="4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5.</a:t>
                      </a:r>
                      <a:endParaRPr lang="en-US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SOFTWARE FUNCTIONALITY AND INTEGRITY TESTING</a:t>
                      </a:r>
                      <a:endParaRPr lang="en-US" sz="4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Consulting Services Contd.</a:t>
            </a:r>
            <a:endParaRPr lang="en-US"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143000"/>
          <a:ext cx="9144000" cy="475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333"/>
                <a:gridCol w="821266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6.</a:t>
                      </a:r>
                      <a:endParaRPr lang="en-US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INFORMATION SYSTEMS PROJECT MANAGEMENT</a:t>
                      </a:r>
                      <a:endParaRPr lang="en-US" sz="4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7.</a:t>
                      </a:r>
                      <a:endParaRPr lang="en-US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SYSTEMS CONSULTING</a:t>
                      </a:r>
                      <a:endParaRPr lang="en-US" sz="4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8.</a:t>
                      </a:r>
                      <a:endParaRPr lang="en-US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SYSTEMS AUDIT/QUALITY ASSURANCE</a:t>
                      </a:r>
                      <a:endParaRPr lang="en-US" sz="4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9.</a:t>
                      </a:r>
                      <a:endParaRPr lang="en-US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IT CAPACITY BUILDING</a:t>
                      </a:r>
                      <a:endParaRPr lang="en-US" sz="4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Scale of Professional Fees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Rate or Percentage-Based Charges</a:t>
            </a:r>
          </a:p>
          <a:p>
            <a:pPr lvl="1">
              <a:buFont typeface="Wingdings" pitchFamily="2" charset="2"/>
              <a:buChar char="v"/>
            </a:pPr>
            <a:r>
              <a:rPr lang="en-U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Consultant as Lead Consultant</a:t>
            </a:r>
          </a:p>
          <a:p>
            <a:pPr lvl="1">
              <a:buFont typeface="Wingdings" pitchFamily="2" charset="2"/>
              <a:buChar char="v"/>
            </a:pPr>
            <a:r>
              <a:rPr lang="en-U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Consultant as participating Consultant</a:t>
            </a:r>
          </a:p>
          <a:p>
            <a:pPr>
              <a:buFont typeface="Wingdings" pitchFamily="2" charset="2"/>
              <a:buChar char="Ø"/>
            </a:pPr>
            <a:r>
              <a:rPr lang="en-US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Time or Duration-Based Charges</a:t>
            </a:r>
            <a:endParaRPr lang="en-US" sz="5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tx1"/>
                </a:solidFill>
                <a:latin typeface="Comic Sans MS"/>
                <a:ea typeface="Calibri"/>
                <a:cs typeface="Arial"/>
              </a:rPr>
              <a:t/>
            </a:r>
            <a:br>
              <a:rPr lang="en-US" b="1" dirty="0">
                <a:solidFill>
                  <a:schemeClr val="tx1"/>
                </a:solidFill>
                <a:latin typeface="Comic Sans MS"/>
                <a:ea typeface="Calibri"/>
                <a:cs typeface="Arial"/>
              </a:rPr>
            </a:br>
            <a:r>
              <a:rPr lang="en-US" b="1" dirty="0" smtClean="0">
                <a:solidFill>
                  <a:schemeClr val="tx1"/>
                </a:solidFill>
                <a:latin typeface="Comic Sans MS"/>
                <a:ea typeface="Calibri"/>
                <a:cs typeface="Arial"/>
              </a:rPr>
              <a:t>Information Technology and System Consultant Categories </a:t>
            </a:r>
            <a:r>
              <a:rPr lang="en-US" sz="6000" dirty="0">
                <a:solidFill>
                  <a:schemeClr val="tx1"/>
                </a:solidFill>
                <a:ea typeface="Calibri"/>
                <a:cs typeface="Times New Roman"/>
              </a:rPr>
              <a:t/>
            </a:r>
            <a:br>
              <a:rPr lang="en-US" sz="6000" dirty="0">
                <a:solidFill>
                  <a:schemeClr val="tx1"/>
                </a:solidFill>
                <a:ea typeface="Calibri"/>
                <a:cs typeface="Times New Roman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28800"/>
            <a:ext cx="9144000" cy="50292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676396"/>
          <a:ext cx="9144000" cy="5562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2133600"/>
                <a:gridCol w="1752600"/>
                <a:gridCol w="1371600"/>
                <a:gridCol w="1828800"/>
                <a:gridCol w="1524000"/>
              </a:tblGrid>
              <a:tr h="482241">
                <a:tc gridSpan="6">
                  <a:txBody>
                    <a:bodyPr/>
                    <a:lstStyle/>
                    <a:p>
                      <a:pPr marL="782955" marR="0" indent="-78295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2241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900" b="1" dirty="0">
                        <a:latin typeface="Comic Sans MS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1498600" algn="r"/>
                        </a:tabLst>
                      </a:pPr>
                      <a:r>
                        <a:rPr lang="en-US" sz="1400" b="1" dirty="0">
                          <a:latin typeface="Comic Sans MS"/>
                          <a:ea typeface="Calibri"/>
                          <a:cs typeface="Arial"/>
                        </a:rPr>
                        <a:t>Consultant Grade	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latin typeface="Comic Sans MS"/>
                          <a:ea typeface="Calibri"/>
                          <a:cs typeface="Arial"/>
                        </a:rPr>
                        <a:t>Professional Cadre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latin typeface="Comic Sans MS"/>
                          <a:ea typeface="Calibri"/>
                          <a:cs typeface="Arial"/>
                        </a:rPr>
                        <a:t>Professional </a:t>
                      </a:r>
                      <a:r>
                        <a:rPr lang="en-US" sz="1400" b="1" dirty="0" smtClean="0">
                          <a:latin typeface="Comic Sans MS"/>
                          <a:ea typeface="Calibri"/>
                          <a:cs typeface="Arial"/>
                        </a:rPr>
                        <a:t>Experience (Years)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latin typeface="Comic Sans MS"/>
                          <a:ea typeface="Calibri"/>
                          <a:cs typeface="Arial"/>
                        </a:rPr>
                        <a:t>WORK POSITION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64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latin typeface="Comic Sans MS"/>
                          <a:ea typeface="Calibri"/>
                          <a:cs typeface="Arial"/>
                        </a:rPr>
                        <a:t>Typical Private Sector Designation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latin typeface="Comic Sans MS"/>
                          <a:ea typeface="Calibri"/>
                          <a:cs typeface="Arial"/>
                        </a:rPr>
                        <a:t>Public Sector Equivalent</a:t>
                      </a:r>
                      <a:endParaRPr lang="en-US" sz="14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25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Principal Consultant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Fellow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Over 15 years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CEO, COO, CTO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Permanent Secretary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22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Lead Consultant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Fellow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10-15 Years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Director/GM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DG (G17)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64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Senior Consultant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Member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8-10 years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DGM, AGM, Senior Manager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G12 – G15   (G14)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64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Consultant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Member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5-8 years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Manager, Senior Technologist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G10 – G13 (G12)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51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Associate Consultant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Associate Member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3-7 years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Asst. Manager, Senior Technologist, Technologist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G8 – G10    (G9)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25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6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Technologist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Technologist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2865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Less than 5 Years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Asst. Technologist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G7 – G8      (G8)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64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7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Technical/Intermediate Staff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Technical Staff /Artisan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Less than 5 Years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Technical Staff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G4 – G7    (G6)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45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Proposed level of Professional Managers for IT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and Systems Projects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279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3640666"/>
                <a:gridCol w="2302934"/>
                <a:gridCol w="2438400"/>
              </a:tblGrid>
              <a:tr h="15690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latin typeface="Comic Sans MS"/>
                          <a:ea typeface="Calibri"/>
                          <a:cs typeface="Arial"/>
                        </a:rPr>
                        <a:t>Project Value (Naira)</a:t>
                      </a:r>
                      <a:endParaRPr lang="en-US" sz="28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>
                          <a:latin typeface="Comic Sans MS"/>
                          <a:ea typeface="Calibri"/>
                          <a:cs typeface="Arial"/>
                        </a:rPr>
                        <a:t>Project Size</a:t>
                      </a:r>
                      <a:endParaRPr lang="en-US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>
                          <a:latin typeface="Comic Sans MS"/>
                          <a:ea typeface="Calibri"/>
                          <a:cs typeface="Arial"/>
                        </a:rPr>
                        <a:t>Minimum Consultant Grade of Project Manager</a:t>
                      </a:r>
                      <a:endParaRPr lang="en-US" sz="28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21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Less than 50million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Small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Associate</a:t>
                      </a:r>
                      <a:endParaRPr lang="en-US" sz="2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21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</a:t>
                      </a:r>
                      <a:endParaRPr lang="en-US" sz="2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50 – 200 million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Medium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Member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221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</a:t>
                      </a:r>
                      <a:endParaRPr lang="en-US" sz="2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Above 200 million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Large/Very Large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b="1" dirty="0" smtClean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Fellow</a:t>
                      </a:r>
                      <a:endParaRPr lang="en-US" sz="2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cap="all" dirty="0" smtClean="0">
                <a:solidFill>
                  <a:schemeClr val="tx1"/>
                </a:solidFill>
              </a:rPr>
              <a:t>Professional Charges for consultant as</a:t>
            </a:r>
            <a:r>
              <a:rPr lang="en-US" b="1" u="sng" cap="all" dirty="0" smtClean="0">
                <a:solidFill>
                  <a:schemeClr val="tx1"/>
                </a:solidFill>
              </a:rPr>
              <a:t> </a:t>
            </a:r>
            <a:r>
              <a:rPr lang="en-US" b="1" i="1" u="sng" cap="all" dirty="0" smtClean="0">
                <a:solidFill>
                  <a:schemeClr val="tx1"/>
                </a:solidFill>
              </a:rPr>
              <a:t>Prime Consultant</a:t>
            </a:r>
            <a:r>
              <a:rPr lang="en-US" b="1" cap="all" dirty="0" smtClean="0">
                <a:solidFill>
                  <a:schemeClr val="tx1"/>
                </a:solidFill>
              </a:rPr>
              <a:t> 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199"/>
          <a:ext cx="9144000" cy="5726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90463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PROJECT  COST      (</a:t>
                      </a:r>
                      <a:r>
                        <a:rPr lang="en-US" sz="1800" b="1" i="1" strike="dblStrike" dirty="0">
                          <a:latin typeface="Comic Sans MS"/>
                          <a:ea typeface="Calibri"/>
                          <a:cs typeface="Arial"/>
                        </a:rPr>
                        <a:t>N</a:t>
                      </a: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omic Sans MS"/>
                          <a:ea typeface="Calibri"/>
                          <a:cs typeface="Arial"/>
                        </a:rPr>
                        <a:t>CUMMULATIVE Project Cost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omic Sans MS"/>
                          <a:ea typeface="Calibri"/>
                          <a:cs typeface="Arial"/>
                        </a:rPr>
                        <a:t>FEES PAYABLE AS A PERSCENTAGE OF COST OF PROJECT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3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  10 million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 N10 million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6.0%</a:t>
                      </a:r>
                      <a:endParaRPr lang="en-US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6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 20 million or part thereof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 N30 million 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5.50%</a:t>
                      </a:r>
                      <a:endParaRPr lang="en-US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6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 20 million  or part  thereof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 N50 million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5.25%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6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 50  million or part  thereof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 N100 million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5.00%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6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100 million or part thereof</a:t>
                      </a:r>
                      <a:endParaRPr lang="en-US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 N200 million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4.50%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6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100 million or part thereof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 N300 million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4.00%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30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200  million or part thereof</a:t>
                      </a:r>
                      <a:endParaRPr lang="en-US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 N500 million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3.75%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73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Balance over 500 million</a:t>
                      </a:r>
                      <a:endParaRPr lang="en-US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Over N500 million</a:t>
                      </a:r>
                      <a:endParaRPr lang="en-US" sz="18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3.50%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SCALE OF FEES FOR  </a:t>
            </a:r>
            <a:r>
              <a:rPr lang="en-US" b="1" u="sng" dirty="0" smtClean="0">
                <a:solidFill>
                  <a:schemeClr val="tx1"/>
                </a:solidFill>
              </a:rPr>
              <a:t>OTHER </a:t>
            </a:r>
            <a:r>
              <a:rPr lang="en-US" b="1" i="1" u="sng" dirty="0" smtClean="0">
                <a:solidFill>
                  <a:schemeClr val="tx1"/>
                </a:solidFill>
              </a:rPr>
              <a:t>PARTICIPATING CONSULTANT</a:t>
            </a:r>
            <a:r>
              <a:rPr lang="en-US" b="1" i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 (I.E. EXCLUDING PROJECT MANAGEMENT)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1"/>
          <a:ext cx="9144000" cy="5548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9191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PROJECT  COST      (</a:t>
                      </a:r>
                      <a:r>
                        <a:rPr lang="en-US" sz="1800" b="1" i="1" strike="dblStrike" dirty="0">
                          <a:latin typeface="Comic Sans MS"/>
                          <a:ea typeface="Calibri"/>
                          <a:cs typeface="Arial"/>
                        </a:rPr>
                        <a:t>N</a:t>
                      </a: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CUMMULATIVE Project Cost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FEES PAYABLE AS A PERSCENTAGE OF COST OF PROJECT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5382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  10 million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N10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million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5.00%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70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 20 million or part thereof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N30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million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4.50%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70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 20 million  or part  thereof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N50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million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4.25%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70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 50  million or part  thereof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N100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million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70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100 million or part thereof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N200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million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3.75%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70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100 million or part thereof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N300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million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70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200  million or part thereof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N500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million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3.25%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221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Balance over 500 million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Over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N500 </a:t>
                      </a: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million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/>
            </a:r>
            <a:br>
              <a:rPr lang="en-US" b="1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chemeClr val="tx1"/>
                </a:solidFill>
              </a:rPr>
              <a:t>FEE DISTRIBUTION TO CONSULTANTS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066800"/>
          <a:ext cx="9144000" cy="5362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  <a:gridCol w="1295400"/>
                <a:gridCol w="990600"/>
                <a:gridCol w="1143000"/>
                <a:gridCol w="1143000"/>
                <a:gridCol w="1143000"/>
                <a:gridCol w="1143000"/>
              </a:tblGrid>
              <a:tr h="579120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PROJECT  COST      (</a:t>
                      </a:r>
                      <a:r>
                        <a:rPr lang="en-US" sz="1800" b="1" i="1" strike="dblStrike" dirty="0">
                          <a:latin typeface="Comic Sans MS"/>
                          <a:ea typeface="Calibri"/>
                          <a:cs typeface="Arial"/>
                        </a:rPr>
                        <a:t>N</a:t>
                      </a: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CUMMULATIVE Project Cost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FEE % For Prime Consultant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omic Sans MS"/>
                          <a:ea typeface="Calibri"/>
                          <a:cs typeface="Arial"/>
                        </a:rPr>
                        <a:t>OTHER CONSULTANTS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i="1">
                          <a:latin typeface="Comic Sans MS"/>
                          <a:ea typeface="Calibri"/>
                          <a:cs typeface="Arial"/>
                        </a:rPr>
                        <a:t>Max Fee % if all Consultants are engaged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91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Hard-ware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Net-working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omic Sans MS"/>
                          <a:ea typeface="Calibri"/>
                          <a:cs typeface="Arial"/>
                        </a:rPr>
                        <a:t>System Audit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omic Sans MS"/>
                          <a:ea typeface="Calibri"/>
                          <a:cs typeface="Arial"/>
                        </a:rPr>
                        <a:t>Capacity Building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  10 million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N10 m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6.0%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4.00%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22%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 20 million 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N30 m 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3.75%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3.75%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3.75%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3.75%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20.50%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 20 million  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N50 m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5.25%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3.50%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3.50%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19.50%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791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 50  million 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N100 m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5.00%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3.25%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3.25%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3.25%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3.25%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18.00%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Contd.</a:t>
            </a:r>
            <a:endParaRPr lang="en-US" sz="5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066801"/>
          <a:ext cx="8839200" cy="49291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4900"/>
                <a:gridCol w="1104900"/>
                <a:gridCol w="1104900"/>
                <a:gridCol w="1104900"/>
                <a:gridCol w="1104900"/>
                <a:gridCol w="1104900"/>
                <a:gridCol w="1104900"/>
                <a:gridCol w="1104900"/>
              </a:tblGrid>
              <a:tr h="4087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431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100 million 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N200 m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16.5%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31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100 million 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N300 m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4.00%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2.75%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2.75%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2.75%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2.75%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15.00%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316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Next   200  million 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N500 m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3.75%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2.50%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2.50%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13.75%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908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Balance over 500 million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Over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N500 m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2.25%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2.25%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2.25%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2.25%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12.50%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FEE DISTRIBUTION TO CONSULTANTS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066800"/>
          <a:ext cx="91440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95400"/>
                <a:gridCol w="838200"/>
                <a:gridCol w="1143000"/>
                <a:gridCol w="1143000"/>
                <a:gridCol w="1143000"/>
                <a:gridCol w="1143000"/>
              </a:tblGrid>
              <a:tr h="965200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PROJECT  SIZE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PROJECT COST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         (</a:t>
                      </a:r>
                      <a:r>
                        <a:rPr lang="en-US" sz="1800" b="1" i="1" strike="dblStrike" dirty="0">
                          <a:latin typeface="Comic Sans MS"/>
                          <a:ea typeface="Calibri"/>
                          <a:cs typeface="Arial"/>
                        </a:rPr>
                        <a:t>N</a:t>
                      </a: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Prime consultant (Software or Other)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OTHER CONSULTANTS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i="1">
                          <a:latin typeface="Comic Sans MS"/>
                          <a:ea typeface="Calibri"/>
                          <a:cs typeface="Arial"/>
                        </a:rPr>
                        <a:t>Max Fee %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5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omic Sans MS"/>
                          <a:ea typeface="Calibri"/>
                          <a:cs typeface="Arial"/>
                        </a:rPr>
                        <a:t>Hard-ware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omic Sans MS"/>
                          <a:ea typeface="Calibri"/>
                          <a:cs typeface="Arial"/>
                        </a:rPr>
                        <a:t>Net-working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latin typeface="Comic Sans MS"/>
                          <a:ea typeface="Calibri"/>
                          <a:cs typeface="Arial"/>
                        </a:rPr>
                        <a:t>System Audit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latin typeface="Comic Sans MS"/>
                          <a:ea typeface="Calibri"/>
                          <a:cs typeface="Arial"/>
                        </a:rPr>
                        <a:t>Capacity Building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65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Small Project million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N50 m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5.25%-6.00%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3.50% - 4.00%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3.50% - 4.00%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12.50%-14.00%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5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Medium Size Project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N200m 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4.50 –5.25%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3.00% -3.25%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3.00% - 3.50%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10.50%-12.50%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5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Large Project 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Up to</a:t>
                      </a: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 N500m 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3.75%-4.50%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2.50%-3.00%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2.50% - 3.00%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8.75% -10.50%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52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Very Large Project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Over 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N500m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3.50%-3.75%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2.25% - 2.50%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2.25% - 2.50%</a:t>
                      </a:r>
                      <a:endParaRPr lang="en-US" sz="180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Comic Sans MS"/>
                          <a:ea typeface="Calibri"/>
                          <a:cs typeface="Arial"/>
                        </a:rPr>
                        <a:t>8-00%- 8.75%</a:t>
                      </a:r>
                      <a:endParaRPr lang="en-US" sz="18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CATEGORIES OF CONSULTANTS</a:t>
            </a:r>
            <a:endParaRPr lang="en-US" sz="48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519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02108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IT CONSULTANT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PUBLIC SERVICE EQUIVALENT</a:t>
                      </a:r>
                      <a:endParaRPr lang="en-US" sz="2800" b="1" dirty="0"/>
                    </a:p>
                  </a:txBody>
                  <a:tcPr/>
                </a:tc>
              </a:tr>
              <a:tr h="1021080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A – Principal Consultant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Permanent Secretary</a:t>
                      </a:r>
                      <a:endParaRPr lang="en-US" sz="3200" b="1" dirty="0"/>
                    </a:p>
                  </a:txBody>
                  <a:tcPr/>
                </a:tc>
              </a:tr>
              <a:tr h="1021080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B – Lead /</a:t>
                      </a:r>
                      <a:r>
                        <a:rPr lang="en-US" sz="3200" b="1" baseline="0" dirty="0" smtClean="0"/>
                        <a:t> Senior Consultant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D.G/Director</a:t>
                      </a:r>
                      <a:endParaRPr lang="en-US" sz="3200" b="1" dirty="0"/>
                    </a:p>
                  </a:txBody>
                  <a:tcPr/>
                </a:tc>
              </a:tr>
              <a:tr h="1021080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C – Consultant/Associate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Asst./Deputy/Chief</a:t>
                      </a:r>
                      <a:r>
                        <a:rPr lang="en-US" sz="3200" b="1" baseline="0" dirty="0" smtClean="0"/>
                        <a:t> Engr.</a:t>
                      </a:r>
                      <a:endParaRPr lang="en-US" sz="3200" b="1" dirty="0"/>
                    </a:p>
                  </a:txBody>
                  <a:tcPr/>
                </a:tc>
              </a:tr>
              <a:tr h="1021080"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D</a:t>
                      </a:r>
                      <a:r>
                        <a:rPr lang="en-US" sz="3200" b="1" baseline="0" dirty="0" smtClean="0"/>
                        <a:t> – Technologist/Tech. Officer</a:t>
                      </a:r>
                      <a:endParaRPr lang="en-US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/>
                        <a:t>Technologist/Tech.</a:t>
                      </a:r>
                      <a:r>
                        <a:rPr lang="en-US" sz="3200" b="1" baseline="0" dirty="0" smtClean="0"/>
                        <a:t> Officer</a:t>
                      </a:r>
                      <a:endParaRPr lang="en-US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Category A – Principal Consultants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800" b="1" dirty="0" smtClean="0">
                <a:solidFill>
                  <a:srgbClr val="0070C0"/>
                </a:solidFill>
              </a:rPr>
              <a:t>A top practitioner whose expertise is nationally or internationally recognized and who provides advice at a level of specialization where such advice is recognized as that of an expert.</a:t>
            </a:r>
            <a:endParaRPr lang="en-US" sz="4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Category B - Lead/Senior Consultant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70C0"/>
                </a:solidFill>
              </a:rPr>
              <a:t>A partner, sole proprietor, director, or member of a private consulting practice, who takes full responsibility for the liabilities of such practice, performs work of a conceptual nature in Information Technology System design and development, provides strategic guidance in planning and executing a project and/or carries responsibility for quality management pertaining to a project.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Category C - Consultant/Associate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70C0"/>
                </a:solidFill>
              </a:rPr>
              <a:t>All professional staff of a private consulting practice performing work of an Information Technology System nature and who carry the direct technical responsibility for one or more specific activities related to a project.  A person referred to in Category A or B may also fall in this category if such person performs work of an Information Technology and Information System  nature at this level.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Category D – Technologist/Tech. Officer</a:t>
            </a:r>
            <a:endParaRPr lang="en-US" sz="54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800" b="1" dirty="0" smtClean="0">
                <a:solidFill>
                  <a:srgbClr val="0070C0"/>
                </a:solidFill>
              </a:rPr>
              <a:t>All other technical staff of a private consulting practice performing work of an Information Technology System  nature under the direction and control of any person contemplated in Categories A, B or C</a:t>
            </a:r>
            <a:endParaRPr lang="en-US" sz="4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Parameters Affecting Man-Month Rates (ACEN)</a:t>
            </a:r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295400"/>
          <a:ext cx="9144000" cy="525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7848600"/>
              </a:tblGrid>
              <a:tr h="876300">
                <a:tc>
                  <a:txBody>
                    <a:bodyPr/>
                    <a:lstStyle/>
                    <a:p>
                      <a:r>
                        <a:rPr lang="en-US" sz="4400" b="1" dirty="0" smtClean="0"/>
                        <a:t>S/N.</a:t>
                      </a:r>
                      <a:endParaRPr lang="en-US" sz="4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 smtClean="0"/>
                        <a:t>DESCRIPTION</a:t>
                      </a:r>
                      <a:endParaRPr lang="en-US" sz="4400" b="1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1.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Working Hours</a:t>
                      </a:r>
                      <a:endParaRPr lang="en-US" sz="4800" b="1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2.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Basic Salary Cost of Staff</a:t>
                      </a:r>
                      <a:endParaRPr lang="en-US" sz="4800" b="1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3.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Social Costs</a:t>
                      </a:r>
                      <a:endParaRPr lang="en-US" sz="4800" b="1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4.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Company Overheads</a:t>
                      </a:r>
                      <a:endParaRPr lang="en-US" sz="4800" b="1" dirty="0"/>
                    </a:p>
                  </a:txBody>
                  <a:tcPr/>
                </a:tc>
              </a:tr>
              <a:tr h="876300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5.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Fee Component</a:t>
                      </a:r>
                      <a:r>
                        <a:rPr lang="en-US" sz="4800" b="1" baseline="0" dirty="0" smtClean="0"/>
                        <a:t> Costs</a:t>
                      </a:r>
                      <a:endParaRPr lang="en-US" sz="4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676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8000" b="1" dirty="0" smtClean="0">
                <a:solidFill>
                  <a:schemeClr val="tx1"/>
                </a:solidFill>
              </a:rPr>
              <a:t>Working Hours</a:t>
            </a:r>
            <a:endParaRPr lang="en-US" sz="80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28800"/>
            <a:ext cx="9144000" cy="50292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sz="7200" b="1" dirty="0" smtClean="0">
                <a:solidFill>
                  <a:srgbClr val="0070C0"/>
                </a:solidFill>
              </a:rPr>
              <a:t>8 Hours in a day</a:t>
            </a:r>
          </a:p>
          <a:p>
            <a:pPr algn="l">
              <a:buFont typeface="Wingdings" pitchFamily="2" charset="2"/>
              <a:buChar char="Ø"/>
            </a:pPr>
            <a:r>
              <a:rPr lang="en-US" sz="7200" b="1" dirty="0" smtClean="0">
                <a:solidFill>
                  <a:srgbClr val="0070C0"/>
                </a:solidFill>
              </a:rPr>
              <a:t>20 Days in a month</a:t>
            </a:r>
          </a:p>
          <a:p>
            <a:pPr algn="l">
              <a:buFont typeface="Wingdings" pitchFamily="2" charset="2"/>
              <a:buChar char="Ø"/>
            </a:pPr>
            <a:r>
              <a:rPr lang="en-US" sz="7200" b="1" dirty="0" smtClean="0">
                <a:solidFill>
                  <a:srgbClr val="0070C0"/>
                </a:solidFill>
              </a:rPr>
              <a:t>10 Months in a year</a:t>
            </a:r>
            <a:endParaRPr lang="en-US" sz="7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tx1"/>
                </a:solidFill>
              </a:rPr>
              <a:t>Basic Salary Costs</a:t>
            </a:r>
            <a:endParaRPr lang="en-US" sz="6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143000"/>
          <a:ext cx="9144000" cy="571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7315200"/>
              </a:tblGrid>
              <a:tr h="1428750">
                <a:tc>
                  <a:txBody>
                    <a:bodyPr/>
                    <a:lstStyle/>
                    <a:p>
                      <a:r>
                        <a:rPr lang="en-US" sz="6000" b="1" dirty="0" smtClean="0"/>
                        <a:t>S/N.</a:t>
                      </a:r>
                      <a:endParaRPr 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/>
                        <a:t>DESCRIPTION</a:t>
                      </a:r>
                      <a:endParaRPr lang="en-US" sz="6000" b="1" dirty="0"/>
                    </a:p>
                  </a:txBody>
                  <a:tcPr/>
                </a:tc>
              </a:tr>
              <a:tr h="1428750">
                <a:tc>
                  <a:txBody>
                    <a:bodyPr/>
                    <a:lstStyle/>
                    <a:p>
                      <a:r>
                        <a:rPr lang="en-US" sz="6600" b="1" dirty="0" smtClean="0"/>
                        <a:t>1.</a:t>
                      </a:r>
                      <a:endParaRPr lang="en-US" sz="6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b="1" dirty="0" smtClean="0"/>
                        <a:t>Annual Salary</a:t>
                      </a:r>
                      <a:endParaRPr lang="en-US" sz="6600" b="1" dirty="0"/>
                    </a:p>
                  </a:txBody>
                  <a:tcPr/>
                </a:tc>
              </a:tr>
              <a:tr h="1428750">
                <a:tc>
                  <a:txBody>
                    <a:bodyPr/>
                    <a:lstStyle/>
                    <a:p>
                      <a:r>
                        <a:rPr lang="en-US" sz="6600" b="1" dirty="0" smtClean="0"/>
                        <a:t>2.</a:t>
                      </a:r>
                      <a:endParaRPr lang="en-US" sz="6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b="1" dirty="0" smtClean="0"/>
                        <a:t>Annual Bonus</a:t>
                      </a:r>
                      <a:endParaRPr lang="en-US" sz="6600" b="1" dirty="0"/>
                    </a:p>
                  </a:txBody>
                  <a:tcPr/>
                </a:tc>
              </a:tr>
              <a:tr h="1428750">
                <a:tc>
                  <a:txBody>
                    <a:bodyPr/>
                    <a:lstStyle/>
                    <a:p>
                      <a:r>
                        <a:rPr lang="en-US" sz="6600" b="1" dirty="0" smtClean="0"/>
                        <a:t>3.</a:t>
                      </a:r>
                      <a:endParaRPr lang="en-US" sz="6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6600" b="1" dirty="0" smtClean="0"/>
                        <a:t>Leave Pay</a:t>
                      </a:r>
                      <a:endParaRPr lang="en-US" sz="6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800" b="1" dirty="0" smtClean="0">
                <a:solidFill>
                  <a:schemeClr val="tx1"/>
                </a:solidFill>
              </a:rPr>
              <a:t>Social Costs</a:t>
            </a:r>
            <a:endParaRPr lang="en-US" sz="88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378917"/>
          <a:ext cx="9144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7620000"/>
              </a:tblGrid>
              <a:tr h="846123">
                <a:tc>
                  <a:txBody>
                    <a:bodyPr/>
                    <a:lstStyle/>
                    <a:p>
                      <a:r>
                        <a:rPr lang="en-US" sz="6000" b="1" dirty="0" smtClean="0"/>
                        <a:t>S/N</a:t>
                      </a:r>
                      <a:endParaRPr 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/>
                        <a:t>DESCRIPTION</a:t>
                      </a:r>
                      <a:endParaRPr lang="en-US" sz="6000" b="1" dirty="0"/>
                    </a:p>
                  </a:txBody>
                  <a:tcPr/>
                </a:tc>
              </a:tr>
              <a:tr h="570510">
                <a:tc>
                  <a:txBody>
                    <a:bodyPr/>
                    <a:lstStyle/>
                    <a:p>
                      <a:r>
                        <a:rPr lang="en-US" sz="6000" b="1" dirty="0" smtClean="0"/>
                        <a:t>1.</a:t>
                      </a:r>
                      <a:endParaRPr 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/>
                        <a:t>Pension/Gratuity</a:t>
                      </a:r>
                      <a:endParaRPr lang="en-US" sz="6000" b="1" dirty="0"/>
                    </a:p>
                  </a:txBody>
                  <a:tcPr/>
                </a:tc>
              </a:tr>
              <a:tr h="570510">
                <a:tc>
                  <a:txBody>
                    <a:bodyPr/>
                    <a:lstStyle/>
                    <a:p>
                      <a:r>
                        <a:rPr lang="en-US" sz="6000" b="1" dirty="0" smtClean="0"/>
                        <a:t>2.</a:t>
                      </a:r>
                      <a:endParaRPr 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/>
                        <a:t>Medical Benefits</a:t>
                      </a:r>
                      <a:endParaRPr lang="en-US" sz="6000" b="1" dirty="0"/>
                    </a:p>
                  </a:txBody>
                  <a:tcPr/>
                </a:tc>
              </a:tr>
              <a:tr h="570510">
                <a:tc>
                  <a:txBody>
                    <a:bodyPr/>
                    <a:lstStyle/>
                    <a:p>
                      <a:r>
                        <a:rPr lang="en-US" sz="6000" b="1" dirty="0" smtClean="0"/>
                        <a:t>3.</a:t>
                      </a:r>
                      <a:endParaRPr 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/>
                        <a:t>Insurance</a:t>
                      </a:r>
                      <a:endParaRPr lang="en-US" sz="6000" b="1" dirty="0"/>
                    </a:p>
                  </a:txBody>
                  <a:tcPr/>
                </a:tc>
              </a:tr>
              <a:tr h="570510">
                <a:tc>
                  <a:txBody>
                    <a:bodyPr/>
                    <a:lstStyle/>
                    <a:p>
                      <a:r>
                        <a:rPr lang="en-US" sz="6000" b="1" dirty="0" smtClean="0"/>
                        <a:t>4.</a:t>
                      </a:r>
                      <a:endParaRPr 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/>
                        <a:t>Leave Allowance</a:t>
                      </a:r>
                      <a:endParaRPr lang="en-US" sz="6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Social Costs Contd.</a:t>
            </a:r>
            <a:endParaRPr lang="en-US" sz="5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219200"/>
          <a:ext cx="914400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7848600"/>
              </a:tblGrid>
              <a:tr h="370840"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6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6000" b="1" dirty="0" smtClean="0"/>
                        <a:t>5.</a:t>
                      </a:r>
                      <a:endParaRPr 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/>
                        <a:t>Housing</a:t>
                      </a:r>
                      <a:endParaRPr lang="en-US" sz="6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6000" b="1" dirty="0" smtClean="0"/>
                        <a:t>6.</a:t>
                      </a:r>
                      <a:endParaRPr 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/>
                        <a:t>Transport</a:t>
                      </a:r>
                      <a:endParaRPr lang="en-US" sz="6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6000" b="1" dirty="0" smtClean="0"/>
                        <a:t>7.</a:t>
                      </a:r>
                      <a:endParaRPr 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/>
                        <a:t>Time-Off for illness</a:t>
                      </a:r>
                      <a:endParaRPr lang="en-US" sz="6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6000" b="1" dirty="0" smtClean="0"/>
                        <a:t>8.</a:t>
                      </a:r>
                      <a:endParaRPr lang="en-US" sz="6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b="1" dirty="0" smtClean="0"/>
                        <a:t>Statutory Levies</a:t>
                      </a:r>
                      <a:endParaRPr lang="en-US" sz="6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Company Overhead Costs</a:t>
            </a:r>
            <a:endParaRPr lang="en-US"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524004"/>
          <a:ext cx="9144000" cy="5612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8001000"/>
              </a:tblGrid>
              <a:tr h="765952"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S/N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 smtClean="0"/>
                        <a:t>DESCRIPTION</a:t>
                      </a:r>
                      <a:endParaRPr lang="en-US" sz="4400" dirty="0"/>
                    </a:p>
                  </a:txBody>
                  <a:tcPr/>
                </a:tc>
              </a:tr>
              <a:tr h="1439990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1.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Admin. &amp; Support</a:t>
                      </a:r>
                      <a:r>
                        <a:rPr lang="en-US" sz="4800" b="1" baseline="0" dirty="0" smtClean="0"/>
                        <a:t> Staff Salary Costs</a:t>
                      </a:r>
                      <a:endParaRPr lang="en-US" sz="4800" b="1" dirty="0"/>
                    </a:p>
                  </a:txBody>
                  <a:tcPr/>
                </a:tc>
              </a:tr>
              <a:tr h="765952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2.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Office Accommodation</a:t>
                      </a:r>
                      <a:endParaRPr lang="en-US" sz="4800" b="1" dirty="0"/>
                    </a:p>
                  </a:txBody>
                  <a:tcPr/>
                </a:tc>
              </a:tr>
              <a:tr h="765952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3.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Finance Costs</a:t>
                      </a:r>
                      <a:endParaRPr lang="en-US" sz="4800" b="1" dirty="0"/>
                    </a:p>
                  </a:txBody>
                  <a:tcPr/>
                </a:tc>
              </a:tr>
              <a:tr h="765952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4.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Office Equipment</a:t>
                      </a:r>
                      <a:endParaRPr lang="en-US" sz="4800" b="1" dirty="0"/>
                    </a:p>
                  </a:txBody>
                  <a:tcPr/>
                </a:tc>
              </a:tr>
              <a:tr h="765952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5.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Stationery &amp; Consumables</a:t>
                      </a:r>
                      <a:endParaRPr lang="en-US" sz="4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Company Overhead Costs Contd.</a:t>
            </a:r>
            <a:endParaRPr lang="en-US" sz="5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6757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8229600"/>
              </a:tblGrid>
              <a:tr h="344201">
                <a:tc>
                  <a:txBody>
                    <a:bodyPr/>
                    <a:lstStyle/>
                    <a:p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0"/>
                    </a:p>
                  </a:txBody>
                  <a:tcPr/>
                </a:tc>
              </a:tr>
              <a:tr h="707262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6.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Insurance</a:t>
                      </a:r>
                      <a:endParaRPr lang="en-US" sz="4800" b="1" dirty="0"/>
                    </a:p>
                  </a:txBody>
                  <a:tcPr/>
                </a:tc>
              </a:tr>
              <a:tr h="1329652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7.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Communication Costs</a:t>
                      </a:r>
                      <a:endParaRPr lang="en-US" sz="4800" b="1" dirty="0"/>
                    </a:p>
                  </a:txBody>
                  <a:tcPr/>
                </a:tc>
              </a:tr>
              <a:tr h="1952042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8.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Marketing &amp; Business Development</a:t>
                      </a:r>
                      <a:endParaRPr lang="en-US" sz="4800" b="1" dirty="0"/>
                    </a:p>
                  </a:txBody>
                  <a:tcPr/>
                </a:tc>
              </a:tr>
              <a:tr h="1952042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9.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Training &amp; Professional</a:t>
                      </a:r>
                      <a:r>
                        <a:rPr lang="en-US" sz="4800" b="1" baseline="0" dirty="0" smtClean="0"/>
                        <a:t> Development</a:t>
                      </a:r>
                      <a:endParaRPr lang="en-US" sz="4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Company Overhead Costs Contd</a:t>
            </a:r>
            <a:r>
              <a:rPr lang="en-US" sz="6000" b="1" dirty="0" smtClean="0">
                <a:solidFill>
                  <a:schemeClr val="tx1"/>
                </a:solidFill>
              </a:rPr>
              <a:t>.</a:t>
            </a:r>
            <a:endParaRPr lang="en-US"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914400"/>
          <a:ext cx="9144000" cy="618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  <a:gridCol w="8077200"/>
              </a:tblGrid>
              <a:tr h="370840">
                <a:tc>
                  <a:txBody>
                    <a:bodyPr/>
                    <a:lstStyle/>
                    <a:p>
                      <a:endParaRPr lang="en-US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7.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Communication Costs</a:t>
                      </a:r>
                      <a:endParaRPr lang="en-US" sz="4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8.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Marketing &amp; Business Development</a:t>
                      </a:r>
                      <a:endParaRPr lang="en-US" sz="4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9.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Training &amp; Professional</a:t>
                      </a:r>
                      <a:r>
                        <a:rPr lang="en-US" sz="4800" b="1" baseline="0" dirty="0" smtClean="0"/>
                        <a:t> Development</a:t>
                      </a:r>
                      <a:endParaRPr lang="en-US" sz="4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10.</a:t>
                      </a:r>
                      <a:endParaRPr lang="en-US" sz="4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b="1" dirty="0" smtClean="0"/>
                        <a:t>Provision for Loss of Productive Time</a:t>
                      </a:r>
                      <a:endParaRPr lang="en-US" sz="4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Company Overhead Costs Contd.</a:t>
            </a:r>
            <a:endParaRPr lang="en-US" sz="5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9333"/>
                <a:gridCol w="7704667"/>
              </a:tblGrid>
              <a:tr h="370840">
                <a:tc>
                  <a:txBody>
                    <a:bodyPr/>
                    <a:lstStyle/>
                    <a:p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5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5400" b="1" dirty="0" smtClean="0"/>
                        <a:t>11.</a:t>
                      </a:r>
                      <a:endParaRPr lang="en-US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/>
                        <a:t>Non-Recoverable Project Expenses</a:t>
                      </a:r>
                      <a:endParaRPr lang="en-US" sz="5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5400" b="1" dirty="0" smtClean="0"/>
                        <a:t>12.</a:t>
                      </a:r>
                      <a:endParaRPr lang="en-US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/>
                        <a:t>Transport</a:t>
                      </a:r>
                      <a:endParaRPr lang="en-US" sz="5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5400" b="1" dirty="0" smtClean="0"/>
                        <a:t>13.</a:t>
                      </a:r>
                      <a:endParaRPr lang="en-US" sz="5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5400" b="1" dirty="0" smtClean="0"/>
                        <a:t>Other Costs (e.g. Head Office)</a:t>
                      </a:r>
                      <a:endParaRPr lang="en-US" sz="5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tx1"/>
                </a:solidFill>
              </a:rPr>
              <a:t>Fee Component Costs</a:t>
            </a:r>
            <a:endParaRPr lang="en-US" sz="66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6000" b="1" dirty="0" smtClean="0"/>
              <a:t>Contingencies</a:t>
            </a:r>
          </a:p>
          <a:p>
            <a:pPr>
              <a:buFont typeface="Wingdings" pitchFamily="2" charset="2"/>
              <a:buChar char="v"/>
            </a:pPr>
            <a:r>
              <a:rPr lang="en-US" sz="6000" b="1" dirty="0" smtClean="0"/>
              <a:t>Interest on Capital</a:t>
            </a:r>
          </a:p>
          <a:p>
            <a:pPr>
              <a:buFont typeface="Wingdings" pitchFamily="2" charset="2"/>
              <a:buChar char="v"/>
            </a:pPr>
            <a:r>
              <a:rPr lang="en-US" sz="6000" b="1" dirty="0" smtClean="0"/>
              <a:t>Responsibility</a:t>
            </a:r>
          </a:p>
          <a:p>
            <a:pPr>
              <a:buFont typeface="Wingdings" pitchFamily="2" charset="2"/>
              <a:buChar char="v"/>
            </a:pPr>
            <a:r>
              <a:rPr lang="en-US" sz="6000" b="1" dirty="0" smtClean="0"/>
              <a:t>Profit</a:t>
            </a:r>
          </a:p>
          <a:p>
            <a:pPr>
              <a:buFont typeface="Wingdings" pitchFamily="2" charset="2"/>
              <a:buChar char="v"/>
            </a:pP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Calculation Of Time Based Fees (ECSA)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b="1" dirty="0" smtClean="0"/>
              <a:t>Total Cost of Employment of the person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/>
              <a:t>Available working hours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/>
              <a:t>A factor to make allowance for overhead costs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/>
              <a:t>An utilization or productivity factor to distinguish between chargeable, and non-chargeable time</a:t>
            </a:r>
          </a:p>
          <a:p>
            <a:pPr>
              <a:buFont typeface="Wingdings" pitchFamily="2" charset="2"/>
              <a:buChar char="Ø"/>
            </a:pPr>
            <a:r>
              <a:rPr lang="en-US" sz="4000" b="1" dirty="0" smtClean="0"/>
              <a:t>An allowance for profit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Calculation of working Hours per Year</a:t>
            </a:r>
            <a:endParaRPr lang="en-US" sz="5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447796"/>
          <a:ext cx="9144000" cy="5457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/>
                <a:gridCol w="4953000"/>
              </a:tblGrid>
              <a:tr h="535987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ITEM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/>
                        <a:t>DAYS</a:t>
                      </a:r>
                      <a:endParaRPr lang="en-US" sz="3600" b="1" dirty="0"/>
                    </a:p>
                  </a:txBody>
                  <a:tcPr/>
                </a:tc>
              </a:tr>
              <a:tr h="535987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Days in the year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365 </a:t>
                      </a:r>
                      <a:endParaRPr lang="en-US" sz="3600" b="1" dirty="0"/>
                    </a:p>
                  </a:txBody>
                  <a:tcPr/>
                </a:tc>
              </a:tr>
              <a:tr h="535987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Weekends – 2 x 52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Deduct 104 days</a:t>
                      </a:r>
                      <a:endParaRPr lang="en-US" sz="3600" b="1" dirty="0"/>
                    </a:p>
                  </a:txBody>
                  <a:tcPr/>
                </a:tc>
              </a:tr>
              <a:tr h="977387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Public Holidays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Deduct 13 days </a:t>
                      </a:r>
                      <a:endParaRPr lang="en-US" sz="3600" b="1" dirty="0"/>
                    </a:p>
                  </a:txBody>
                  <a:tcPr/>
                </a:tc>
              </a:tr>
              <a:tr h="535987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Annual Leave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Deduct 30 days</a:t>
                      </a:r>
                      <a:endParaRPr lang="en-US" sz="3600" b="1" dirty="0"/>
                    </a:p>
                  </a:txBody>
                  <a:tcPr/>
                </a:tc>
              </a:tr>
              <a:tr h="535987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Sick</a:t>
                      </a:r>
                      <a:r>
                        <a:rPr lang="en-US" sz="3600" b="1" baseline="0" dirty="0" smtClean="0"/>
                        <a:t> Leave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Deduct 8 days</a:t>
                      </a:r>
                      <a:endParaRPr lang="en-US" sz="3600" b="1" dirty="0"/>
                    </a:p>
                  </a:txBody>
                  <a:tcPr/>
                </a:tc>
              </a:tr>
              <a:tr h="535987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Other Leaves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Deduct 10 days</a:t>
                      </a:r>
                      <a:endParaRPr lang="en-US" sz="3600" b="1" dirty="0"/>
                    </a:p>
                  </a:txBody>
                  <a:tcPr/>
                </a:tc>
              </a:tr>
              <a:tr h="535987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Total</a:t>
                      </a:r>
                      <a:r>
                        <a:rPr lang="en-US" sz="3600" b="1" baseline="0" dirty="0" smtClean="0"/>
                        <a:t> work days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220/Y</a:t>
                      </a:r>
                      <a:r>
                        <a:rPr lang="en-US" sz="3600" b="1" baseline="0" dirty="0" smtClean="0"/>
                        <a:t>ear</a:t>
                      </a:r>
                      <a:endParaRPr lang="en-US" sz="3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tx1"/>
                </a:solidFill>
              </a:rPr>
              <a:t>Working Hours Contd.</a:t>
            </a:r>
            <a:endParaRPr lang="en-US" sz="6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5638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8400"/>
                <a:gridCol w="2895600"/>
              </a:tblGrid>
              <a:tr h="960684">
                <a:tc>
                  <a:txBody>
                    <a:bodyPr/>
                    <a:lstStyle/>
                    <a:p>
                      <a:endParaRPr lang="en-US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4000" b="1" dirty="0"/>
                    </a:p>
                  </a:txBody>
                  <a:tcPr/>
                </a:tc>
              </a:tr>
              <a:tr h="17960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smtClean="0"/>
                        <a:t>Work year</a:t>
                      </a:r>
                    </a:p>
                    <a:p>
                      <a:endParaRPr lang="en-US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b="1" dirty="0" smtClean="0"/>
                        <a:t>10 months </a:t>
                      </a:r>
                      <a:endParaRPr lang="en-US" sz="4000" b="1" dirty="0"/>
                    </a:p>
                  </a:txBody>
                  <a:tcPr/>
                </a:tc>
              </a:tr>
              <a:tr h="960684"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Work month</a:t>
                      </a:r>
                      <a:endParaRPr lang="en-US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20 days </a:t>
                      </a:r>
                      <a:endParaRPr lang="en-US" sz="4000" b="1" dirty="0"/>
                    </a:p>
                  </a:txBody>
                  <a:tcPr/>
                </a:tc>
              </a:tr>
              <a:tr h="960684"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Minimum hours / day</a:t>
                      </a:r>
                      <a:endParaRPr lang="en-US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8 hours</a:t>
                      </a:r>
                      <a:endParaRPr lang="en-US" sz="4000" b="1" dirty="0"/>
                    </a:p>
                  </a:txBody>
                  <a:tcPr/>
                </a:tc>
              </a:tr>
              <a:tr h="960684"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Total available hours / year</a:t>
                      </a:r>
                      <a:endParaRPr lang="en-US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/>
                        <a:t>1760</a:t>
                      </a:r>
                      <a:endParaRPr lang="en-US" sz="40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71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Calculation of Overhead Factor (Exclusive of Profit)</a:t>
            </a:r>
            <a:endParaRPr lang="en-US" sz="54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9144000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1334"/>
                <a:gridCol w="186266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DESCRIPTION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FACTOR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Salaries (total cost of employment) of fee-earning staff i.e. professional/technical</a:t>
                      </a:r>
                      <a:r>
                        <a:rPr lang="en-US" sz="2800" b="1" baseline="0" dirty="0" smtClean="0"/>
                        <a:t> staff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1.00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Salaries of non-fee-earning staff, i.e. administrative staff salaries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0.34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Telephone and communication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0.05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Rental of premises,</a:t>
                      </a:r>
                      <a:r>
                        <a:rPr lang="en-US" sz="2800" b="1" baseline="0" dirty="0" smtClean="0"/>
                        <a:t> including electricity, water and taxes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0.13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Transport (not covered directly from projects)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0.05</a:t>
                      </a:r>
                      <a:endParaRPr lang="en-US" sz="28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b="1" dirty="0" smtClean="0"/>
                        <a:t>Paper, stationery consumables</a:t>
                      </a:r>
                      <a:endParaRPr lang="en-US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0.03</a:t>
                      </a:r>
                      <a:endParaRPr lang="en-US" sz="28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tx1"/>
                </a:solidFill>
              </a:rPr>
              <a:t>Overhead Factor Contd.</a:t>
            </a:r>
            <a:endParaRPr lang="en-US" sz="54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990597"/>
          <a:ext cx="9144000" cy="6321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1800"/>
                <a:gridCol w="2362200"/>
              </a:tblGrid>
              <a:tr h="383715"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b="1" dirty="0"/>
                    </a:p>
                  </a:txBody>
                  <a:tcPr/>
                </a:tc>
              </a:tr>
              <a:tr h="99126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Audit, bank charges, interest, insurance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0.08</a:t>
                      </a:r>
                      <a:endParaRPr lang="en-US" sz="2400" b="1" dirty="0"/>
                    </a:p>
                  </a:txBody>
                  <a:tcPr/>
                </a:tc>
              </a:tr>
              <a:tr h="543596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Marketing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0.02</a:t>
                      </a:r>
                      <a:endParaRPr lang="en-US" sz="2400" b="1" dirty="0"/>
                    </a:p>
                  </a:txBody>
                  <a:tcPr/>
                </a:tc>
              </a:tr>
              <a:tr h="543596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Office equipment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0.06</a:t>
                      </a:r>
                      <a:endParaRPr lang="en-US" sz="2400" b="1" dirty="0"/>
                    </a:p>
                  </a:txBody>
                  <a:tcPr/>
                </a:tc>
              </a:tr>
              <a:tr h="543596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Training and development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0.02</a:t>
                      </a:r>
                      <a:endParaRPr lang="en-US" sz="2400" b="1" dirty="0"/>
                    </a:p>
                  </a:txBody>
                  <a:tcPr/>
                </a:tc>
              </a:tr>
              <a:tr h="99126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Project direct expenses</a:t>
                      </a:r>
                      <a:r>
                        <a:rPr lang="en-US" sz="2400" b="1" baseline="0" dirty="0" smtClean="0"/>
                        <a:t> not recoverable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0.08</a:t>
                      </a:r>
                      <a:endParaRPr lang="en-US" sz="2400" b="1" dirty="0"/>
                    </a:p>
                  </a:txBody>
                  <a:tcPr/>
                </a:tc>
              </a:tr>
              <a:tr h="1260107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Other (i.e. Head office expenses) – could vary widely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0.24</a:t>
                      </a:r>
                      <a:endParaRPr lang="en-US" sz="2400" b="1" dirty="0"/>
                    </a:p>
                  </a:txBody>
                  <a:tcPr/>
                </a:tc>
              </a:tr>
              <a:tr h="991264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Net overhead factor (before markup for profit)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2.10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tx1"/>
                </a:solidFill>
              </a:rPr>
              <a:t>UTILIZATION FACTOR</a:t>
            </a:r>
            <a:endParaRPr lang="en-US" sz="6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5257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454286"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Category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solidFill>
                            <a:srgbClr val="FF0000"/>
                          </a:solidFill>
                        </a:rPr>
                        <a:t>Utilization</a:t>
                      </a:r>
                      <a:endParaRPr lang="en-US" sz="40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087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 smtClean="0">
                          <a:solidFill>
                            <a:srgbClr val="FFFF00"/>
                          </a:solidFill>
                        </a:rPr>
                        <a:t>Short Term</a:t>
                      </a:r>
                      <a:endParaRPr lang="en-US" sz="4000" b="1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FFFF00"/>
                          </a:solidFill>
                        </a:rPr>
                        <a:t>Long Term</a:t>
                      </a:r>
                      <a:endParaRPr lang="en-US" sz="4000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950879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A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0.65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0.70</a:t>
                      </a:r>
                      <a:endParaRPr lang="en-US" sz="3600" b="1" dirty="0"/>
                    </a:p>
                  </a:txBody>
                  <a:tcPr/>
                </a:tc>
              </a:tr>
              <a:tr h="950879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A,B, C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0.80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0.85</a:t>
                      </a:r>
                      <a:endParaRPr lang="en-US" sz="3600" b="1" dirty="0"/>
                    </a:p>
                  </a:txBody>
                  <a:tcPr/>
                </a:tc>
              </a:tr>
              <a:tr h="950879"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D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0.85</a:t>
                      </a:r>
                      <a:endParaRPr lang="en-US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b="1" dirty="0" smtClean="0"/>
                        <a:t>0.95</a:t>
                      </a:r>
                      <a:endParaRPr lang="en-US" sz="3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Composite Factor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47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Composite Factor </a:t>
            </a:r>
            <a:r>
              <a:rPr lang="en-US" sz="4700" dirty="0" smtClean="0"/>
              <a:t>= </a:t>
            </a:r>
          </a:p>
          <a:p>
            <a:pPr>
              <a:buNone/>
            </a:pPr>
            <a:endParaRPr lang="en-US" sz="4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5800" dirty="0" smtClean="0">
                <a:solidFill>
                  <a:srgbClr val="92D050"/>
                </a:solidFill>
              </a:rPr>
              <a:t>(Overhead Factor * Time worked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5800" dirty="0" smtClean="0">
                <a:solidFill>
                  <a:srgbClr val="92D050"/>
                </a:solidFill>
              </a:rPr>
              <a:t>* Mark-Up)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4000" dirty="0" smtClean="0"/>
              <a:t>				</a:t>
            </a:r>
            <a:r>
              <a:rPr lang="en-US" sz="8500" dirty="0" smtClean="0"/>
              <a:t>/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7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(Utilization Rate)</a:t>
            </a:r>
            <a:endParaRPr lang="en-US" sz="78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yo-NG" b="1" dirty="0" smtClean="0">
                <a:solidFill>
                  <a:schemeClr val="tx1"/>
                </a:solidFill>
              </a:rPr>
              <a:t>Long Term Hourly Fees Based on Public Sector Consolidated Salary 2010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" y="1295401"/>
          <a:ext cx="9143995" cy="5818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398"/>
                <a:gridCol w="1524000"/>
                <a:gridCol w="1600200"/>
                <a:gridCol w="685800"/>
                <a:gridCol w="1143000"/>
                <a:gridCol w="1295400"/>
                <a:gridCol w="1600197"/>
              </a:tblGrid>
              <a:tr h="14741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 dirty="0">
                          <a:latin typeface="Comic Sans MS"/>
                          <a:ea typeface="Times New Roman"/>
                          <a:cs typeface="Arial"/>
                        </a:rPr>
                        <a:t>Consultant Grade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 dirty="0">
                          <a:latin typeface="Comic Sans MS"/>
                          <a:ea typeface="Times New Roman"/>
                          <a:cs typeface="Arial"/>
                        </a:rPr>
                        <a:t>Professional Cadre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 dirty="0">
                          <a:latin typeface="Comic Sans MS"/>
                          <a:ea typeface="Times New Roman"/>
                          <a:cs typeface="Arial"/>
                        </a:rPr>
                        <a:t>Public Sector Consolidated Salary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 dirty="0">
                          <a:latin typeface="Comic Sans MS"/>
                          <a:ea typeface="Times New Roman"/>
                          <a:cs typeface="Arial"/>
                        </a:rPr>
                        <a:t>Composite Factor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 dirty="0">
                          <a:latin typeface="Comic Sans MS"/>
                          <a:ea typeface="Times New Roman"/>
                          <a:cs typeface="Arial"/>
                        </a:rPr>
                        <a:t>Rate Per Hour (</a:t>
                      </a:r>
                      <a:r>
                        <a:rPr lang="yo-NG" sz="1800" strike="sngStrike" dirty="0">
                          <a:latin typeface="Comic Sans MS"/>
                          <a:ea typeface="Times New Roman"/>
                          <a:cs typeface="Arial"/>
                        </a:rPr>
                        <a:t>N)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 dirty="0">
                          <a:latin typeface="Comic Sans MS"/>
                          <a:ea typeface="Times New Roman"/>
                          <a:cs typeface="Arial"/>
                        </a:rPr>
                        <a:t>Rate Per Day (</a:t>
                      </a:r>
                      <a:r>
                        <a:rPr lang="yo-NG" sz="1800" strike="sngStrike" dirty="0">
                          <a:latin typeface="Comic Sans MS"/>
                          <a:ea typeface="Times New Roman"/>
                          <a:cs typeface="Arial"/>
                        </a:rPr>
                        <a:t>N)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 dirty="0">
                          <a:latin typeface="Comic Sans MS"/>
                          <a:ea typeface="Times New Roman"/>
                          <a:cs typeface="Arial"/>
                        </a:rPr>
                        <a:t>Rate Per Month (</a:t>
                      </a:r>
                      <a:r>
                        <a:rPr lang="yo-NG" sz="1800" strike="sngStrike" dirty="0">
                          <a:latin typeface="Comic Sans MS"/>
                          <a:ea typeface="Times New Roman"/>
                          <a:cs typeface="Arial"/>
                        </a:rPr>
                        <a:t>N)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20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Principal Consultant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Fellow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1,566,000.90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5.67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11,099.03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88,792.25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1,953,429.52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61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Lead Consultant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Fellow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453,444.67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4.67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2,646.98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21,175.87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465,869.05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61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Senior Consultant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Member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196,028.33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4.67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1,144.32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9,154.52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201,399.51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61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Consultant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Associate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136,887.75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4.67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799.08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6,392.66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140,638.47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61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Associate Consultant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Sub Professional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109,402.92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4.67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638.64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5,109.12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112,400.56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617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Technologist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Technologist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80,655.25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4.18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421.42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3,371.39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74,170.57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79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Technical Staff/ Intermediate Staff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Technical Staff /Artisan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64,141.75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4.18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335.14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2,681.13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58,984.75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yo-NG" b="1" dirty="0" smtClean="0">
                <a:solidFill>
                  <a:schemeClr val="tx1"/>
                </a:solidFill>
              </a:rPr>
              <a:t>Short Term Hourly Fees Based on Public Sector Consolidated Salary 2010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2" y="1600201"/>
          <a:ext cx="9296398" cy="5346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198"/>
                <a:gridCol w="1524000"/>
                <a:gridCol w="1524000"/>
                <a:gridCol w="685800"/>
                <a:gridCol w="1197427"/>
                <a:gridCol w="1240973"/>
                <a:gridCol w="1524000"/>
              </a:tblGrid>
              <a:tr h="150825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 dirty="0">
                          <a:latin typeface="Comic Sans MS"/>
                          <a:ea typeface="Times New Roman"/>
                          <a:cs typeface="Arial"/>
                        </a:rPr>
                        <a:t>Consultant Grade 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>
                          <a:latin typeface="Comic Sans MS"/>
                          <a:ea typeface="Times New Roman"/>
                          <a:cs typeface="Arial"/>
                        </a:rPr>
                        <a:t>Professional Cadre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>
                          <a:latin typeface="Comic Sans MS"/>
                          <a:ea typeface="Times New Roman"/>
                          <a:cs typeface="Arial"/>
                        </a:rPr>
                        <a:t>Public Sector Consolidated Salary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>
                          <a:latin typeface="Comic Sans MS"/>
                          <a:ea typeface="Times New Roman"/>
                          <a:cs typeface="Arial"/>
                        </a:rPr>
                        <a:t>Composite Factor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>
                          <a:latin typeface="Comic Sans MS"/>
                          <a:ea typeface="Times New Roman"/>
                          <a:cs typeface="Arial"/>
                        </a:rPr>
                        <a:t>Rate Per Hour (</a:t>
                      </a:r>
                      <a:r>
                        <a:rPr lang="yo-NG" sz="1800" strike="sngStrike">
                          <a:latin typeface="Comic Sans MS"/>
                          <a:ea typeface="Times New Roman"/>
                          <a:cs typeface="Arial"/>
                        </a:rPr>
                        <a:t>N)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>
                          <a:latin typeface="Comic Sans MS"/>
                          <a:ea typeface="Times New Roman"/>
                          <a:cs typeface="Arial"/>
                        </a:rPr>
                        <a:t>Rate Per Day (</a:t>
                      </a:r>
                      <a:r>
                        <a:rPr lang="yo-NG" sz="1800" strike="sngStrike">
                          <a:latin typeface="Comic Sans MS"/>
                          <a:ea typeface="Times New Roman"/>
                          <a:cs typeface="Arial"/>
                        </a:rPr>
                        <a:t>N)</a:t>
                      </a:r>
                      <a:endParaRPr lang="en-US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800" b="1" dirty="0">
                          <a:latin typeface="Comic Sans MS"/>
                          <a:ea typeface="Times New Roman"/>
                          <a:cs typeface="Arial"/>
                        </a:rPr>
                        <a:t>Rate Per Month (</a:t>
                      </a:r>
                      <a:r>
                        <a:rPr lang="yo-NG" sz="1800" strike="sngStrike" dirty="0">
                          <a:latin typeface="Comic Sans MS"/>
                          <a:ea typeface="Times New Roman"/>
                          <a:cs typeface="Arial"/>
                        </a:rPr>
                        <a:t>N)</a:t>
                      </a:r>
                      <a:endParaRPr lang="en-US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5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Principal Consultant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Fellow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1,566,000.90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6.10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11,940.76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95,526.05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2,101,573.20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5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Lead Consultant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Fellow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453,444.67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4.96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2,811.36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22,490.86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494,798.82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5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Senior Consultant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Member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196,028.33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4.96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1,215.38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9,723.01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213,906.12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5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Consultant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Associate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136,887.75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4.96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848.70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6,789.63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149,371.91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5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Associate Consultant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Sub Professional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109,402.92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4.96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678.30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5,426.38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119,380.46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0547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Technologist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Technologist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80,655.25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4.67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470.83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3,766.60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82,865.20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166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Technical Staff/ Intermediate Staff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Technical Staff /Artisan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64,141.75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 4.67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   374.43 </a:t>
                      </a:r>
                      <a:endParaRPr lang="en-US" sz="1400" b="1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2,995.42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yo-NG" sz="1400" b="1" dirty="0">
                          <a:solidFill>
                            <a:srgbClr val="FF0000"/>
                          </a:solidFill>
                          <a:latin typeface="Comic Sans MS"/>
                          <a:ea typeface="Times New Roman"/>
                          <a:cs typeface="Arial"/>
                        </a:rPr>
                        <a:t>      65,899.23 </a:t>
                      </a:r>
                      <a:endParaRPr lang="en-US" sz="14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Factors for Revision of Scale</a:t>
            </a:r>
            <a:endParaRPr lang="en-US" sz="6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7545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en-US" sz="6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Socio – Economic Changes</a:t>
            </a:r>
          </a:p>
          <a:p>
            <a:pPr>
              <a:buFont typeface="Wingdings" pitchFamily="2" charset="2"/>
              <a:buChar char="v"/>
            </a:pPr>
            <a:r>
              <a:rPr lang="en-US" sz="6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 of Living</a:t>
            </a:r>
          </a:p>
          <a:p>
            <a:pPr>
              <a:buFont typeface="Wingdings" pitchFamily="2" charset="2"/>
              <a:buChar char="v"/>
            </a:pPr>
            <a:r>
              <a:rPr lang="en-US" sz="6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Government Regulations</a:t>
            </a:r>
            <a:endParaRPr lang="en-US" sz="6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References</a:t>
            </a:r>
            <a:endParaRPr lang="en-US"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1219200"/>
          <a:ext cx="91440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4"/>
                <a:gridCol w="5418666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1.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Department of Public  Service and Administration – January 2003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Guide on Hourly for Rates for Consultants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2.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Ministry of Works and Housing, Lagos. Revised Edition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Professional Scale of Fees for Consultants in the construction industry.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3.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Federal Republic of Nigeria Official Gazette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Certain Political Public and judicial office  (salaries and allowances etc (Amendment) Act, 2008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4.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National Salaries, Income and Wages Commission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Circular, 1</a:t>
                      </a:r>
                      <a:r>
                        <a:rPr lang="en-US" sz="24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July, 2010 SWC/S/04/VIII /313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1"/>
                </a:solidFill>
              </a:rPr>
              <a:t>References Contd.</a:t>
            </a:r>
            <a:endParaRPr lang="en-US"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295400"/>
          <a:ext cx="91440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334"/>
                <a:gridCol w="5164666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5.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National Salaries, Income and Wages Commission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Circular, 1</a:t>
                      </a:r>
                      <a:r>
                        <a:rPr lang="en-US" sz="2400" b="1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July, 2010 SWC/S/04/VIII /298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6.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Revenue Mobilization Allocation Fiscal Commission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Monetization policy in 2001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7.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Association of Consultancy Engineers In Nigeria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Standard conditions of engagement for Consultancy Engineers in Nigeria</a:t>
                      </a:r>
                      <a:endParaRPr lang="en-US" sz="2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b="1" dirty="0" smtClean="0"/>
                        <a:t>8.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Institute of Chartered Accountants  Of Nigeria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Scale of Professional Fees</a:t>
                      </a:r>
                      <a:endParaRPr lang="en-US" sz="24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800" b="1" dirty="0" smtClean="0">
                <a:solidFill>
                  <a:schemeClr val="tx1"/>
                </a:solidFill>
              </a:rPr>
              <a:t>Web Search</a:t>
            </a:r>
            <a:endParaRPr lang="en-US" sz="88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219201"/>
          <a:ext cx="9144000" cy="5700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8382000"/>
              </a:tblGrid>
              <a:tr h="456862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NO.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Website Address</a:t>
                      </a:r>
                      <a:endParaRPr lang="en-US" sz="2800" dirty="0"/>
                    </a:p>
                  </a:txBody>
                  <a:tcPr/>
                </a:tc>
              </a:tr>
              <a:tr h="112650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http://www.ican-ngr.org/documents/SCALE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PROFESSIONAL FEES. doc. Accessed on June 8, 2010.</a:t>
                      </a:r>
                    </a:p>
                    <a:p>
                      <a:endParaRPr lang="en-US" b="1" dirty="0"/>
                    </a:p>
                  </a:txBody>
                  <a:tcPr/>
                </a:tc>
              </a:tr>
              <a:tr h="146446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http://openlibrary.org//books/DL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18756950M/</a:t>
                      </a:r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itemised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Scale of Professional charges for Quantity Surveying Service for Civil Engineering Works. Accessed on June 8, 2010.</a:t>
                      </a:r>
                    </a:p>
                    <a:p>
                      <a:endParaRPr lang="en-US" b="1" dirty="0"/>
                    </a:p>
                  </a:txBody>
                  <a:tcPr/>
                </a:tc>
              </a:tr>
              <a:tr h="112650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http://www.ecs@.co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2a/documents/030206-framework to Determination of Professional fees. Doc. Accessed on June 8, 2010.</a:t>
                      </a:r>
                    </a:p>
                    <a:p>
                      <a:endParaRPr lang="en-US" b="1" dirty="0"/>
                    </a:p>
                  </a:txBody>
                  <a:tcPr/>
                </a:tc>
              </a:tr>
              <a:tr h="146446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4.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5"/>
                        </a:rPr>
                        <a:t>http://www.dpsa.gov.za/g2g/dpsa-old/documents/gics/consultant%20fees%20.Jan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1202010.pdf. Accessed on June 8, 2010.</a:t>
                      </a:r>
                    </a:p>
                    <a:p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9600" b="1" dirty="0" smtClean="0">
                <a:solidFill>
                  <a:srgbClr val="002060"/>
                </a:solidFill>
                <a:latin typeface="Algerian" pitchFamily="82" charset="0"/>
              </a:rPr>
              <a:t>END</a:t>
            </a:r>
            <a:endParaRPr lang="en-US" sz="9600" b="1" dirty="0">
              <a:solidFill>
                <a:srgbClr val="002060"/>
              </a:solidFill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  <a:solidFill>
            <a:srgbClr val="00B050"/>
          </a:solidFill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en-US" sz="220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en-US" sz="22000" b="1" dirty="0" smtClean="0">
                <a:solidFill>
                  <a:schemeClr val="bg1"/>
                </a:solidFill>
              </a:rPr>
              <a:t>Thank You.</a:t>
            </a:r>
          </a:p>
          <a:p>
            <a:pPr>
              <a:buNone/>
            </a:pPr>
            <a:endParaRPr lang="en-US" sz="160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16000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13500" b="1" dirty="0" err="1" smtClean="0">
                <a:solidFill>
                  <a:schemeClr val="bg1"/>
                </a:solidFill>
              </a:rPr>
              <a:t>Abimbola</a:t>
            </a:r>
            <a:r>
              <a:rPr lang="en-US" sz="13500" b="1" dirty="0" smtClean="0">
                <a:solidFill>
                  <a:schemeClr val="bg1"/>
                </a:solidFill>
              </a:rPr>
              <a:t> </a:t>
            </a:r>
            <a:r>
              <a:rPr lang="en-US" sz="13500" b="1" dirty="0" err="1" smtClean="0">
                <a:solidFill>
                  <a:schemeClr val="bg1"/>
                </a:solidFill>
              </a:rPr>
              <a:t>Salako</a:t>
            </a:r>
            <a:r>
              <a:rPr lang="en-US" sz="13500" b="1" dirty="0" smtClean="0">
                <a:solidFill>
                  <a:schemeClr val="bg1"/>
                </a:solidFill>
              </a:rPr>
              <a:t>, Ph.D., FNCS, C.itp</a:t>
            </a:r>
            <a:endParaRPr lang="en-US" sz="135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2200</Words>
  <Application>Microsoft Office PowerPoint</Application>
  <PresentationFormat>On-screen Show (4:3)</PresentationFormat>
  <Paragraphs>641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 INFORMATION TECHNOLOGY SERVICES</vt:lpstr>
      <vt:lpstr>BACKGROUND AND HISTORY</vt:lpstr>
      <vt:lpstr>NEED FOR SCALE OF CHARGES </vt:lpstr>
      <vt:lpstr>Scope of Coverage</vt:lpstr>
      <vt:lpstr>KEY AREAS OF IT CONSULTING SERVICES</vt:lpstr>
      <vt:lpstr>Consulting Services Contd.</vt:lpstr>
      <vt:lpstr>Scale of Professional Fees</vt:lpstr>
      <vt:lpstr> Information Technology and System Consultant Categories  </vt:lpstr>
      <vt:lpstr>Proposed level of Professional Managers for IT and Systems Projects</vt:lpstr>
      <vt:lpstr>Professional Charges for consultant as Prime Consultant </vt:lpstr>
      <vt:lpstr>SCALE OF FEES FOR  OTHER PARTICIPATING CONSULTANT  (I.E. EXCLUDING PROJECT MANAGEMENT)</vt:lpstr>
      <vt:lpstr> FEE DISTRIBUTION TO CONSULTANTS </vt:lpstr>
      <vt:lpstr>Contd.</vt:lpstr>
      <vt:lpstr>FEE DISTRIBUTION TO CONSULTANTS</vt:lpstr>
      <vt:lpstr>CATEGORIES OF CONSULTANTS</vt:lpstr>
      <vt:lpstr>Category A – Principal Consultants</vt:lpstr>
      <vt:lpstr>Category B - Lead/Senior Consultant</vt:lpstr>
      <vt:lpstr>Category C - Consultant/Associate</vt:lpstr>
      <vt:lpstr>Category D – Technologist/Tech. Officer</vt:lpstr>
      <vt:lpstr>Parameters Affecting Man-Month Rates (ACEN)</vt:lpstr>
      <vt:lpstr>Working Hours</vt:lpstr>
      <vt:lpstr>Basic Salary Costs</vt:lpstr>
      <vt:lpstr>Social Costs</vt:lpstr>
      <vt:lpstr>Social Costs Contd.</vt:lpstr>
      <vt:lpstr>Company Overhead Costs</vt:lpstr>
      <vt:lpstr>Company Overhead Costs Contd.</vt:lpstr>
      <vt:lpstr>Company Overhead Costs Contd.</vt:lpstr>
      <vt:lpstr>Company Overhead Costs Contd.</vt:lpstr>
      <vt:lpstr>Fee Component Costs</vt:lpstr>
      <vt:lpstr>Calculation Of Time Based Fees (ECSA)</vt:lpstr>
      <vt:lpstr>Calculation of working Hours per Year</vt:lpstr>
      <vt:lpstr>Working Hours Contd.</vt:lpstr>
      <vt:lpstr>Calculation of Overhead Factor (Exclusive of Profit)</vt:lpstr>
      <vt:lpstr>Overhead Factor Contd.</vt:lpstr>
      <vt:lpstr>UTILIZATION FACTOR</vt:lpstr>
      <vt:lpstr>Composite Factor</vt:lpstr>
      <vt:lpstr>Long Term Hourly Fees Based on Public Sector Consolidated Salary 2010</vt:lpstr>
      <vt:lpstr>Short Term Hourly Fees Based on Public Sector Consolidated Salary 2010</vt:lpstr>
      <vt:lpstr>Factors for Revision of Scale</vt:lpstr>
      <vt:lpstr>References</vt:lpstr>
      <vt:lpstr>References Contd.</vt:lpstr>
      <vt:lpstr>Web Search</vt:lpstr>
      <vt:lpstr>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Technology and System Consultant Categories</dc:title>
  <dc:creator>ACER</dc:creator>
  <cp:lastModifiedBy>Others</cp:lastModifiedBy>
  <cp:revision>238</cp:revision>
  <dcterms:created xsi:type="dcterms:W3CDTF">2011-06-24T08:27:22Z</dcterms:created>
  <dcterms:modified xsi:type="dcterms:W3CDTF">2011-06-29T15:25:05Z</dcterms:modified>
</cp:coreProperties>
</file>